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92" r:id="rId4"/>
    <p:sldId id="294" r:id="rId5"/>
    <p:sldId id="296" r:id="rId6"/>
    <p:sldId id="308" r:id="rId7"/>
    <p:sldId id="300" r:id="rId8"/>
    <p:sldId id="298" r:id="rId9"/>
    <p:sldId id="272" r:id="rId10"/>
    <p:sldId id="261" r:id="rId11"/>
    <p:sldId id="262" r:id="rId12"/>
    <p:sldId id="325" r:id="rId13"/>
    <p:sldId id="306" r:id="rId14"/>
    <p:sldId id="302" r:id="rId15"/>
    <p:sldId id="310" r:id="rId16"/>
    <p:sldId id="312" r:id="rId17"/>
    <p:sldId id="314" r:id="rId18"/>
    <p:sldId id="316" r:id="rId19"/>
    <p:sldId id="318" r:id="rId20"/>
    <p:sldId id="320" r:id="rId21"/>
    <p:sldId id="323" r:id="rId22"/>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000099"/>
    <a:srgbClr val="FFFF99"/>
    <a:srgbClr val="993366"/>
    <a:srgbClr val="0066FF"/>
    <a:srgbClr val="00CC66"/>
    <a:srgbClr val="00FF00"/>
    <a:srgbClr val="FF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94" autoAdjust="0"/>
    <p:restoredTop sz="94660"/>
  </p:normalViewPr>
  <p:slideViewPr>
    <p:cSldViewPr>
      <p:cViewPr>
        <p:scale>
          <a:sx n="66" d="100"/>
          <a:sy n="66" d="100"/>
        </p:scale>
        <p:origin x="-72" y="3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E74FA6-14B4-40D8-9D58-C8E49A1D8DD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9D435FB-0026-49B4-9C97-99310DE41D5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0625B94-C0C6-45CF-9B68-7D7EC819140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C26E2D-65B1-4736-966E-66DC42F8058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F871F3E-5A4E-41AA-8884-568306FA746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3D7EDA6-0F96-4E8D-8743-4B262C42714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E21DFC4-6AE3-47B1-97FB-4B1EB7C4EF4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1F0B932-2CE1-45E3-AA42-8F2F3A18054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8A206CA-B248-446B-AFE8-444F9E7FFE7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238522F-B661-4B0F-8B04-2F912C01739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5FEC236-7070-4425-B869-460FCBD5536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9A0BA6E-E27F-4746-8491-7F6D47EBEAB9}"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CC66"/>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8600" y="1752600"/>
            <a:ext cx="8686800" cy="2438400"/>
          </a:xfrm>
        </p:spPr>
        <p:txBody>
          <a:bodyPr/>
          <a:lstStyle/>
          <a:p>
            <a:pPr eaLnBrk="1" hangingPunct="1"/>
            <a:r>
              <a:rPr lang="en-US" sz="6600" smtClean="0">
                <a:solidFill>
                  <a:srgbClr val="0066FF"/>
                </a:solidFill>
                <a:latin typeface="Lucida Handwriting" pitchFamily="66" charset="0"/>
              </a:rPr>
              <a:t>Romantic Art</a:t>
            </a:r>
            <a:endParaRPr lang="en-US" sz="400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66" name="Text Box 5"/>
          <p:cNvSpPr txBox="1">
            <a:spLocks noChangeArrowheads="1"/>
          </p:cNvSpPr>
          <p:nvPr/>
        </p:nvSpPr>
        <p:spPr bwMode="auto">
          <a:xfrm>
            <a:off x="685800" y="5522913"/>
            <a:ext cx="8001000" cy="366712"/>
          </a:xfrm>
          <a:prstGeom prst="rect">
            <a:avLst/>
          </a:prstGeom>
          <a:noFill/>
          <a:ln w="9525">
            <a:noFill/>
            <a:miter lim="800000"/>
            <a:headEnd/>
            <a:tailEnd/>
          </a:ln>
        </p:spPr>
        <p:txBody>
          <a:bodyPr>
            <a:spAutoFit/>
          </a:bodyPr>
          <a:lstStyle/>
          <a:p>
            <a:pPr algn="l"/>
            <a:endParaRPr lang="en-US"/>
          </a:p>
        </p:txBody>
      </p:sp>
      <p:sp>
        <p:nvSpPr>
          <p:cNvPr id="11267" name="Text Box 6"/>
          <p:cNvSpPr txBox="1">
            <a:spLocks noChangeArrowheads="1"/>
          </p:cNvSpPr>
          <p:nvPr/>
        </p:nvSpPr>
        <p:spPr bwMode="auto">
          <a:xfrm>
            <a:off x="1219200" y="5486400"/>
            <a:ext cx="6553200" cy="336550"/>
          </a:xfrm>
          <a:prstGeom prst="rect">
            <a:avLst/>
          </a:prstGeom>
          <a:noFill/>
          <a:ln w="9525">
            <a:noFill/>
            <a:miter lim="800000"/>
            <a:headEnd/>
            <a:tailEnd/>
          </a:ln>
        </p:spPr>
        <p:txBody>
          <a:bodyPr>
            <a:spAutoFit/>
          </a:bodyPr>
          <a:lstStyle/>
          <a:p>
            <a:r>
              <a:rPr lang="en-US" sz="1600">
                <a:solidFill>
                  <a:schemeClr val="bg1"/>
                </a:solidFill>
              </a:rPr>
              <a:t>Jean Auguste Dominique Ingres, </a:t>
            </a:r>
            <a:r>
              <a:rPr lang="en-US" sz="1600" i="1">
                <a:solidFill>
                  <a:schemeClr val="bg1"/>
                </a:solidFill>
              </a:rPr>
              <a:t>La Odalisque</a:t>
            </a:r>
            <a:r>
              <a:rPr lang="en-US" sz="1600">
                <a:solidFill>
                  <a:schemeClr val="bg1"/>
                </a:solidFill>
              </a:rPr>
              <a:t>, 1814,</a:t>
            </a:r>
            <a:r>
              <a:rPr lang="en-US" sz="1600" i="1">
                <a:solidFill>
                  <a:schemeClr val="bg1"/>
                </a:solidFill>
              </a:rPr>
              <a:t> </a:t>
            </a:r>
            <a:r>
              <a:rPr lang="en-US" sz="1600">
                <a:solidFill>
                  <a:schemeClr val="bg1"/>
                </a:solidFill>
              </a:rPr>
              <a:t>36”x63”</a:t>
            </a:r>
          </a:p>
        </p:txBody>
      </p:sp>
      <p:pic>
        <p:nvPicPr>
          <p:cNvPr id="11268" name="Picture 9" descr="Ingres"/>
          <p:cNvPicPr>
            <a:picLocks noChangeAspect="1" noChangeArrowheads="1"/>
          </p:cNvPicPr>
          <p:nvPr/>
        </p:nvPicPr>
        <p:blipFill>
          <a:blip r:embed="rId2" cstate="print"/>
          <a:srcRect/>
          <a:stretch>
            <a:fillRect/>
          </a:stretch>
        </p:blipFill>
        <p:spPr bwMode="auto">
          <a:xfrm>
            <a:off x="533400" y="914400"/>
            <a:ext cx="8080375" cy="4384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290" name="Text Box 5"/>
          <p:cNvSpPr txBox="1">
            <a:spLocks noChangeArrowheads="1"/>
          </p:cNvSpPr>
          <p:nvPr/>
        </p:nvSpPr>
        <p:spPr bwMode="auto">
          <a:xfrm>
            <a:off x="0" y="5334000"/>
            <a:ext cx="9144000" cy="1662113"/>
          </a:xfrm>
          <a:prstGeom prst="rect">
            <a:avLst/>
          </a:prstGeom>
          <a:noFill/>
          <a:ln w="9525">
            <a:noFill/>
            <a:miter lim="800000"/>
            <a:headEnd/>
            <a:tailEnd/>
          </a:ln>
        </p:spPr>
        <p:txBody>
          <a:bodyPr>
            <a:spAutoFit/>
          </a:bodyPr>
          <a:lstStyle/>
          <a:p>
            <a:r>
              <a:rPr lang="en-US">
                <a:solidFill>
                  <a:schemeClr val="bg1"/>
                </a:solidFill>
              </a:rPr>
              <a:t>Eugene Delacroix,  </a:t>
            </a:r>
            <a:r>
              <a:rPr lang="en-US" i="1">
                <a:solidFill>
                  <a:schemeClr val="bg1"/>
                </a:solidFill>
              </a:rPr>
              <a:t>The Death of Sardanapalus</a:t>
            </a:r>
            <a:r>
              <a:rPr lang="en-US">
                <a:solidFill>
                  <a:schemeClr val="bg1"/>
                </a:solidFill>
              </a:rPr>
              <a:t>, 1828, 12’10”x16’3”</a:t>
            </a:r>
            <a:r>
              <a:rPr lang="en-US"/>
              <a:t> </a:t>
            </a:r>
          </a:p>
          <a:p>
            <a:r>
              <a:rPr lang="en-US" sz="1400">
                <a:solidFill>
                  <a:schemeClr val="bg1"/>
                </a:solidFill>
              </a:rPr>
              <a:t>Its dominant  feature is the bed on which a nude prostrates herself and beseeches the apathetic Sardanapalus, who watches as his worldly possessions are destroyed. Sardanapalus ordered his possessions destroyed and concubines murdered before he sets himself on fire, once he learns that he is faced with military defeat.</a:t>
            </a:r>
          </a:p>
          <a:p>
            <a:r>
              <a:rPr lang="en-US" sz="1400">
                <a:solidFill>
                  <a:schemeClr val="bg1"/>
                </a:solidFill>
              </a:rPr>
              <a:t>Death of Sardanapalus is based on a play, </a:t>
            </a:r>
            <a:r>
              <a:rPr lang="en-US" sz="1400" i="1">
                <a:solidFill>
                  <a:schemeClr val="bg1"/>
                </a:solidFill>
              </a:rPr>
              <a:t>Sardanapalus</a:t>
            </a:r>
            <a:r>
              <a:rPr lang="en-US" sz="1400">
                <a:solidFill>
                  <a:schemeClr val="bg1"/>
                </a:solidFill>
              </a:rPr>
              <a:t>, written by Lord Byron, and is a work of the era of Romanticism. This painting uses rich, vivid and warm colors, and broad brushstrokes.</a:t>
            </a:r>
          </a:p>
          <a:p>
            <a:endParaRPr lang="en-US" sz="1400">
              <a:solidFill>
                <a:schemeClr val="bg1"/>
              </a:solidFill>
            </a:endParaRPr>
          </a:p>
        </p:txBody>
      </p:sp>
      <p:pic>
        <p:nvPicPr>
          <p:cNvPr id="12291" name="Picture 10" descr="sardanapal"/>
          <p:cNvPicPr>
            <a:picLocks noChangeAspect="1" noChangeArrowheads="1"/>
          </p:cNvPicPr>
          <p:nvPr/>
        </p:nvPicPr>
        <p:blipFill>
          <a:blip r:embed="rId2" cstate="print"/>
          <a:srcRect/>
          <a:stretch>
            <a:fillRect/>
          </a:stretch>
        </p:blipFill>
        <p:spPr bwMode="auto">
          <a:xfrm>
            <a:off x="1295400" y="152400"/>
            <a:ext cx="6435725" cy="5130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3314" name="Picture 6" descr="raft_of_the_medusa"/>
          <p:cNvPicPr>
            <a:picLocks noChangeAspect="1" noChangeArrowheads="1"/>
          </p:cNvPicPr>
          <p:nvPr/>
        </p:nvPicPr>
        <p:blipFill>
          <a:blip r:embed="rId2" cstate="print"/>
          <a:srcRect/>
          <a:stretch>
            <a:fillRect/>
          </a:stretch>
        </p:blipFill>
        <p:spPr bwMode="auto">
          <a:xfrm>
            <a:off x="1568450" y="990600"/>
            <a:ext cx="5978525" cy="4665663"/>
          </a:xfrm>
          <a:prstGeom prst="rect">
            <a:avLst/>
          </a:prstGeom>
          <a:noFill/>
          <a:ln w="9525">
            <a:noFill/>
            <a:miter lim="800000"/>
            <a:headEnd/>
            <a:tailEnd/>
          </a:ln>
        </p:spPr>
      </p:pic>
      <p:sp>
        <p:nvSpPr>
          <p:cNvPr id="13315" name="Text Box 7"/>
          <p:cNvSpPr txBox="1">
            <a:spLocks noChangeArrowheads="1"/>
          </p:cNvSpPr>
          <p:nvPr/>
        </p:nvSpPr>
        <p:spPr bwMode="auto">
          <a:xfrm>
            <a:off x="457200" y="5791200"/>
            <a:ext cx="8382000" cy="336550"/>
          </a:xfrm>
          <a:prstGeom prst="rect">
            <a:avLst/>
          </a:prstGeom>
          <a:noFill/>
          <a:ln w="9525">
            <a:noFill/>
            <a:miter lim="800000"/>
            <a:headEnd/>
            <a:tailEnd/>
          </a:ln>
        </p:spPr>
        <p:txBody>
          <a:bodyPr>
            <a:spAutoFit/>
          </a:bodyPr>
          <a:lstStyle/>
          <a:p>
            <a:r>
              <a:rPr lang="en-US" sz="1600">
                <a:solidFill>
                  <a:schemeClr val="bg2"/>
                </a:solidFill>
              </a:rPr>
              <a:t>Delacroix, </a:t>
            </a:r>
            <a:r>
              <a:rPr lang="en-US" sz="1600" i="1">
                <a:solidFill>
                  <a:schemeClr val="bg2"/>
                </a:solidFill>
              </a:rPr>
              <a:t>Lion Hunt</a:t>
            </a:r>
            <a:r>
              <a:rPr lang="en-US" sz="1600">
                <a:solidFill>
                  <a:schemeClr val="bg2"/>
                </a:solidFill>
              </a:rPr>
              <a:t>, 1861, oil on canvas, 30”x38”</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4338" name="Picture 6" descr="raft_of_the_medusa"/>
          <p:cNvPicPr>
            <a:picLocks noChangeAspect="1" noChangeArrowheads="1"/>
          </p:cNvPicPr>
          <p:nvPr/>
        </p:nvPicPr>
        <p:blipFill>
          <a:blip r:embed="rId2" cstate="print"/>
          <a:srcRect/>
          <a:stretch>
            <a:fillRect/>
          </a:stretch>
        </p:blipFill>
        <p:spPr bwMode="auto">
          <a:xfrm>
            <a:off x="914400" y="990600"/>
            <a:ext cx="7286625" cy="4665663"/>
          </a:xfrm>
          <a:prstGeom prst="rect">
            <a:avLst/>
          </a:prstGeom>
          <a:noFill/>
          <a:ln w="9525">
            <a:noFill/>
            <a:miter lim="800000"/>
            <a:headEnd/>
            <a:tailEnd/>
          </a:ln>
        </p:spPr>
      </p:pic>
      <p:sp>
        <p:nvSpPr>
          <p:cNvPr id="14339" name="Text Box 7"/>
          <p:cNvSpPr txBox="1">
            <a:spLocks noChangeArrowheads="1"/>
          </p:cNvSpPr>
          <p:nvPr/>
        </p:nvSpPr>
        <p:spPr bwMode="auto">
          <a:xfrm>
            <a:off x="457200" y="6056313"/>
            <a:ext cx="8382000" cy="336550"/>
          </a:xfrm>
          <a:prstGeom prst="rect">
            <a:avLst/>
          </a:prstGeom>
          <a:noFill/>
          <a:ln w="9525">
            <a:noFill/>
            <a:miter lim="800000"/>
            <a:headEnd/>
            <a:tailEnd/>
          </a:ln>
        </p:spPr>
        <p:txBody>
          <a:bodyPr>
            <a:spAutoFit/>
          </a:bodyPr>
          <a:lstStyle/>
          <a:p>
            <a:r>
              <a:rPr lang="en-US" sz="1600">
                <a:solidFill>
                  <a:schemeClr val="bg2"/>
                </a:solidFill>
              </a:rPr>
              <a:t>Casper David Friedrich, </a:t>
            </a:r>
            <a:r>
              <a:rPr lang="en-US" sz="1600" i="1">
                <a:solidFill>
                  <a:schemeClr val="bg2"/>
                </a:solidFill>
              </a:rPr>
              <a:t>Abbey in the Oakwood</a:t>
            </a:r>
            <a:r>
              <a:rPr lang="en-US" sz="1600">
                <a:solidFill>
                  <a:schemeClr val="bg2"/>
                </a:solidFill>
              </a:rPr>
              <a:t>, 1808-10, oil on canvas, 43”x67”</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5362" name="Picture 6" descr="raft_of_the_medusa"/>
          <p:cNvPicPr>
            <a:picLocks noChangeAspect="1" noChangeArrowheads="1"/>
          </p:cNvPicPr>
          <p:nvPr/>
        </p:nvPicPr>
        <p:blipFill>
          <a:blip r:embed="rId2" cstate="print"/>
          <a:srcRect/>
          <a:stretch>
            <a:fillRect/>
          </a:stretch>
        </p:blipFill>
        <p:spPr bwMode="auto">
          <a:xfrm>
            <a:off x="914400" y="304800"/>
            <a:ext cx="7286625" cy="5581650"/>
          </a:xfrm>
          <a:prstGeom prst="rect">
            <a:avLst/>
          </a:prstGeom>
          <a:noFill/>
          <a:ln w="9525">
            <a:noFill/>
            <a:miter lim="800000"/>
            <a:headEnd/>
            <a:tailEnd/>
          </a:ln>
        </p:spPr>
      </p:pic>
      <p:sp>
        <p:nvSpPr>
          <p:cNvPr id="15363" name="Text Box 7"/>
          <p:cNvSpPr txBox="1">
            <a:spLocks noChangeArrowheads="1"/>
          </p:cNvSpPr>
          <p:nvPr/>
        </p:nvSpPr>
        <p:spPr bwMode="auto">
          <a:xfrm>
            <a:off x="457200" y="6056313"/>
            <a:ext cx="8382000" cy="336550"/>
          </a:xfrm>
          <a:prstGeom prst="rect">
            <a:avLst/>
          </a:prstGeom>
          <a:noFill/>
          <a:ln w="9525">
            <a:noFill/>
            <a:miter lim="800000"/>
            <a:headEnd/>
            <a:tailEnd/>
          </a:ln>
        </p:spPr>
        <p:txBody>
          <a:bodyPr>
            <a:spAutoFit/>
          </a:bodyPr>
          <a:lstStyle/>
          <a:p>
            <a:r>
              <a:rPr lang="en-US" sz="1600">
                <a:solidFill>
                  <a:schemeClr val="bg2"/>
                </a:solidFill>
              </a:rPr>
              <a:t>Casper David Friedrich, </a:t>
            </a:r>
            <a:r>
              <a:rPr lang="en-US" sz="1600" i="1">
                <a:solidFill>
                  <a:schemeClr val="bg2"/>
                </a:solidFill>
              </a:rPr>
              <a:t>Contemplating the Moon</a:t>
            </a:r>
            <a:r>
              <a:rPr lang="en-US" sz="1600">
                <a:solidFill>
                  <a:schemeClr val="bg2"/>
                </a:solidFill>
              </a:rPr>
              <a:t>, 1830-35, oil on canvas, 13”x17”</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6386" name="Picture 6" descr="raft_of_the_medusa"/>
          <p:cNvPicPr>
            <a:picLocks noChangeAspect="1" noChangeArrowheads="1"/>
          </p:cNvPicPr>
          <p:nvPr/>
        </p:nvPicPr>
        <p:blipFill>
          <a:blip r:embed="rId2" cstate="print"/>
          <a:srcRect/>
          <a:stretch>
            <a:fillRect/>
          </a:stretch>
        </p:blipFill>
        <p:spPr bwMode="auto">
          <a:xfrm>
            <a:off x="762000" y="762000"/>
            <a:ext cx="7620000" cy="4572000"/>
          </a:xfrm>
          <a:prstGeom prst="rect">
            <a:avLst/>
          </a:prstGeom>
          <a:noFill/>
          <a:ln w="9525">
            <a:noFill/>
            <a:miter lim="800000"/>
            <a:headEnd/>
            <a:tailEnd/>
          </a:ln>
        </p:spPr>
      </p:pic>
      <p:sp>
        <p:nvSpPr>
          <p:cNvPr id="16387" name="Text Box 7"/>
          <p:cNvSpPr txBox="1">
            <a:spLocks noChangeArrowheads="1"/>
          </p:cNvSpPr>
          <p:nvPr/>
        </p:nvSpPr>
        <p:spPr bwMode="auto">
          <a:xfrm>
            <a:off x="457200" y="5638800"/>
            <a:ext cx="8382000" cy="584200"/>
          </a:xfrm>
          <a:prstGeom prst="rect">
            <a:avLst/>
          </a:prstGeom>
          <a:noFill/>
          <a:ln w="9525">
            <a:noFill/>
            <a:miter lim="800000"/>
            <a:headEnd/>
            <a:tailEnd/>
          </a:ln>
        </p:spPr>
        <p:txBody>
          <a:bodyPr>
            <a:spAutoFit/>
          </a:bodyPr>
          <a:lstStyle/>
          <a:p>
            <a:r>
              <a:rPr lang="en-US" sz="1600">
                <a:solidFill>
                  <a:schemeClr val="bg2"/>
                </a:solidFill>
              </a:rPr>
              <a:t>Joseph M. W. Turner, </a:t>
            </a:r>
            <a:r>
              <a:rPr lang="en-US" sz="1600" i="1">
                <a:solidFill>
                  <a:schemeClr val="bg2"/>
                </a:solidFill>
              </a:rPr>
              <a:t>Snowstorm: Hannibal and His Army Crossing the Alps</a:t>
            </a:r>
            <a:r>
              <a:rPr lang="en-US" sz="1600">
                <a:solidFill>
                  <a:schemeClr val="bg2"/>
                </a:solidFill>
              </a:rPr>
              <a:t>, 1812, oil on canvas, 4’9”x7’9”</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7410" name="Picture 6" descr="raft_of_the_medusa"/>
          <p:cNvPicPr>
            <a:picLocks noChangeAspect="1" noChangeArrowheads="1"/>
          </p:cNvPicPr>
          <p:nvPr/>
        </p:nvPicPr>
        <p:blipFill>
          <a:blip r:embed="rId2" cstate="print"/>
          <a:srcRect/>
          <a:stretch>
            <a:fillRect/>
          </a:stretch>
        </p:blipFill>
        <p:spPr bwMode="auto">
          <a:xfrm>
            <a:off x="1371600" y="762000"/>
            <a:ext cx="6126163" cy="4572000"/>
          </a:xfrm>
          <a:prstGeom prst="rect">
            <a:avLst/>
          </a:prstGeom>
          <a:noFill/>
          <a:ln w="9525">
            <a:noFill/>
            <a:miter lim="800000"/>
            <a:headEnd/>
            <a:tailEnd/>
          </a:ln>
        </p:spPr>
      </p:pic>
      <p:sp>
        <p:nvSpPr>
          <p:cNvPr id="17411" name="Text Box 7"/>
          <p:cNvSpPr txBox="1">
            <a:spLocks noChangeArrowheads="1"/>
          </p:cNvSpPr>
          <p:nvPr/>
        </p:nvSpPr>
        <p:spPr bwMode="auto">
          <a:xfrm>
            <a:off x="457200" y="5638800"/>
            <a:ext cx="8382000" cy="584200"/>
          </a:xfrm>
          <a:prstGeom prst="rect">
            <a:avLst/>
          </a:prstGeom>
          <a:noFill/>
          <a:ln w="9525">
            <a:noFill/>
            <a:miter lim="800000"/>
            <a:headEnd/>
            <a:tailEnd/>
          </a:ln>
        </p:spPr>
        <p:txBody>
          <a:bodyPr>
            <a:spAutoFit/>
          </a:bodyPr>
          <a:lstStyle/>
          <a:p>
            <a:r>
              <a:rPr lang="en-US" sz="1600">
                <a:solidFill>
                  <a:schemeClr val="bg2"/>
                </a:solidFill>
              </a:rPr>
              <a:t>Joseph M. W. Turner, </a:t>
            </a:r>
            <a:r>
              <a:rPr lang="en-US" sz="1600" i="1">
                <a:solidFill>
                  <a:schemeClr val="bg2"/>
                </a:solidFill>
              </a:rPr>
              <a:t>The Burning of the House of Lords and Commons</a:t>
            </a:r>
            <a:r>
              <a:rPr lang="en-US" sz="1600">
                <a:solidFill>
                  <a:schemeClr val="bg2"/>
                </a:solidFill>
              </a:rPr>
              <a:t>, 16</a:t>
            </a:r>
            <a:r>
              <a:rPr lang="en-US" sz="1600" baseline="30000">
                <a:solidFill>
                  <a:schemeClr val="bg2"/>
                </a:solidFill>
              </a:rPr>
              <a:t>th</a:t>
            </a:r>
            <a:r>
              <a:rPr lang="en-US" sz="1600">
                <a:solidFill>
                  <a:schemeClr val="bg2"/>
                </a:solidFill>
              </a:rPr>
              <a:t> October 1834, 1834, oil on canvas, 36”x48”</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8434" name="Picture 6" descr="raft_of_the_medusa"/>
          <p:cNvPicPr>
            <a:picLocks noChangeAspect="1" noChangeArrowheads="1"/>
          </p:cNvPicPr>
          <p:nvPr/>
        </p:nvPicPr>
        <p:blipFill>
          <a:blip r:embed="rId2" cstate="print"/>
          <a:srcRect/>
          <a:stretch>
            <a:fillRect/>
          </a:stretch>
        </p:blipFill>
        <p:spPr bwMode="auto">
          <a:xfrm>
            <a:off x="1447800" y="990600"/>
            <a:ext cx="6126163" cy="4227513"/>
          </a:xfrm>
          <a:prstGeom prst="rect">
            <a:avLst/>
          </a:prstGeom>
          <a:noFill/>
          <a:ln w="9525">
            <a:noFill/>
            <a:miter lim="800000"/>
            <a:headEnd/>
            <a:tailEnd/>
          </a:ln>
        </p:spPr>
      </p:pic>
      <p:sp>
        <p:nvSpPr>
          <p:cNvPr id="18435" name="Text Box 7"/>
          <p:cNvSpPr txBox="1">
            <a:spLocks noChangeArrowheads="1"/>
          </p:cNvSpPr>
          <p:nvPr/>
        </p:nvSpPr>
        <p:spPr bwMode="auto">
          <a:xfrm>
            <a:off x="457200" y="5486400"/>
            <a:ext cx="8382000" cy="338138"/>
          </a:xfrm>
          <a:prstGeom prst="rect">
            <a:avLst/>
          </a:prstGeom>
          <a:noFill/>
          <a:ln w="9525">
            <a:noFill/>
            <a:miter lim="800000"/>
            <a:headEnd/>
            <a:tailEnd/>
          </a:ln>
        </p:spPr>
        <p:txBody>
          <a:bodyPr>
            <a:spAutoFit/>
          </a:bodyPr>
          <a:lstStyle/>
          <a:p>
            <a:r>
              <a:rPr lang="en-US" sz="1600">
                <a:solidFill>
                  <a:schemeClr val="bg2"/>
                </a:solidFill>
              </a:rPr>
              <a:t>John Constable, </a:t>
            </a:r>
            <a:r>
              <a:rPr lang="en-US" sz="1600" i="1">
                <a:solidFill>
                  <a:schemeClr val="bg2"/>
                </a:solidFill>
              </a:rPr>
              <a:t>Haywain</a:t>
            </a:r>
            <a:r>
              <a:rPr lang="en-US" sz="1600">
                <a:solidFill>
                  <a:schemeClr val="bg2"/>
                </a:solidFill>
              </a:rPr>
              <a:t>,, 1821, oil on canvas, 51”x73”</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9458" name="Picture 6" descr="raft_of_the_medusa"/>
          <p:cNvPicPr>
            <a:picLocks noChangeAspect="1" noChangeArrowheads="1"/>
          </p:cNvPicPr>
          <p:nvPr/>
        </p:nvPicPr>
        <p:blipFill>
          <a:blip r:embed="rId2" cstate="print"/>
          <a:srcRect/>
          <a:stretch>
            <a:fillRect/>
          </a:stretch>
        </p:blipFill>
        <p:spPr bwMode="auto">
          <a:xfrm>
            <a:off x="1295400" y="990600"/>
            <a:ext cx="6218238" cy="4497388"/>
          </a:xfrm>
          <a:prstGeom prst="rect">
            <a:avLst/>
          </a:prstGeom>
          <a:noFill/>
          <a:ln w="9525">
            <a:noFill/>
            <a:miter lim="800000"/>
            <a:headEnd/>
            <a:tailEnd/>
          </a:ln>
        </p:spPr>
      </p:pic>
      <p:sp>
        <p:nvSpPr>
          <p:cNvPr id="19459" name="Text Box 7"/>
          <p:cNvSpPr txBox="1">
            <a:spLocks noChangeArrowheads="1"/>
          </p:cNvSpPr>
          <p:nvPr/>
        </p:nvSpPr>
        <p:spPr bwMode="auto">
          <a:xfrm>
            <a:off x="381000" y="5638800"/>
            <a:ext cx="8382000" cy="338138"/>
          </a:xfrm>
          <a:prstGeom prst="rect">
            <a:avLst/>
          </a:prstGeom>
          <a:noFill/>
          <a:ln w="9525">
            <a:noFill/>
            <a:miter lim="800000"/>
            <a:headEnd/>
            <a:tailEnd/>
          </a:ln>
        </p:spPr>
        <p:txBody>
          <a:bodyPr>
            <a:spAutoFit/>
          </a:bodyPr>
          <a:lstStyle/>
          <a:p>
            <a:r>
              <a:rPr lang="en-US" sz="1600">
                <a:solidFill>
                  <a:schemeClr val="bg2"/>
                </a:solidFill>
              </a:rPr>
              <a:t>Thomas Cole,</a:t>
            </a:r>
            <a:r>
              <a:rPr lang="en-US" sz="1600" i="1">
                <a:solidFill>
                  <a:schemeClr val="bg2"/>
                </a:solidFill>
              </a:rPr>
              <a:t>The Oxbow</a:t>
            </a:r>
            <a:r>
              <a:rPr lang="en-US" sz="1600">
                <a:solidFill>
                  <a:schemeClr val="bg2"/>
                </a:solidFill>
              </a:rPr>
              <a:t>,, 1836, oil on canvas, 51”x76”</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482" name="Picture 6" descr="raft_of_the_medusa"/>
          <p:cNvPicPr>
            <a:picLocks noChangeAspect="1" noChangeArrowheads="1"/>
          </p:cNvPicPr>
          <p:nvPr/>
        </p:nvPicPr>
        <p:blipFill>
          <a:blip r:embed="rId2" cstate="print"/>
          <a:srcRect/>
          <a:stretch>
            <a:fillRect/>
          </a:stretch>
        </p:blipFill>
        <p:spPr bwMode="auto">
          <a:xfrm>
            <a:off x="762000" y="1447800"/>
            <a:ext cx="7823200" cy="3540125"/>
          </a:xfrm>
          <a:prstGeom prst="rect">
            <a:avLst/>
          </a:prstGeom>
          <a:noFill/>
          <a:ln w="9525">
            <a:noFill/>
            <a:miter lim="800000"/>
            <a:headEnd/>
            <a:tailEnd/>
          </a:ln>
        </p:spPr>
      </p:pic>
      <p:sp>
        <p:nvSpPr>
          <p:cNvPr id="20483" name="Text Box 7"/>
          <p:cNvSpPr txBox="1">
            <a:spLocks noChangeArrowheads="1"/>
          </p:cNvSpPr>
          <p:nvPr/>
        </p:nvSpPr>
        <p:spPr bwMode="auto">
          <a:xfrm>
            <a:off x="381000" y="5181600"/>
            <a:ext cx="8382000" cy="338138"/>
          </a:xfrm>
          <a:prstGeom prst="rect">
            <a:avLst/>
          </a:prstGeom>
          <a:noFill/>
          <a:ln w="9525">
            <a:noFill/>
            <a:miter lim="800000"/>
            <a:headEnd/>
            <a:tailEnd/>
          </a:ln>
        </p:spPr>
        <p:txBody>
          <a:bodyPr>
            <a:spAutoFit/>
          </a:bodyPr>
          <a:lstStyle/>
          <a:p>
            <a:r>
              <a:rPr lang="en-US" sz="1600">
                <a:solidFill>
                  <a:schemeClr val="bg2"/>
                </a:solidFill>
              </a:rPr>
              <a:t>Frederic Church,</a:t>
            </a:r>
            <a:r>
              <a:rPr lang="en-US" sz="1600" i="1">
                <a:solidFill>
                  <a:schemeClr val="bg2"/>
                </a:solidFill>
              </a:rPr>
              <a:t> Niagara Falls</a:t>
            </a:r>
            <a:r>
              <a:rPr lang="en-US" sz="1600">
                <a:solidFill>
                  <a:schemeClr val="bg2"/>
                </a:solidFill>
              </a:rPr>
              <a:t>, 1857, oil on canvas, 3’6”x7’6”</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3074" name="Rectangle 10"/>
          <p:cNvSpPr>
            <a:spLocks noGrp="1" noChangeArrowheads="1"/>
          </p:cNvSpPr>
          <p:nvPr>
            <p:ph type="title"/>
          </p:nvPr>
        </p:nvSpPr>
        <p:spPr>
          <a:xfrm>
            <a:off x="457200" y="304800"/>
            <a:ext cx="8229600" cy="5791200"/>
          </a:xfrm>
        </p:spPr>
        <p:txBody>
          <a:bodyPr/>
          <a:lstStyle/>
          <a:p>
            <a:pPr algn="l" eaLnBrk="1" hangingPunct="1"/>
            <a:r>
              <a:rPr lang="en-US" sz="2400" b="1" u="sng" smtClean="0">
                <a:solidFill>
                  <a:srgbClr val="000099"/>
                </a:solidFill>
              </a:rPr>
              <a:t>Romanticism:</a:t>
            </a:r>
            <a:br>
              <a:rPr lang="en-US" sz="2400" b="1" u="sng" smtClean="0">
                <a:solidFill>
                  <a:srgbClr val="000099"/>
                </a:solidFill>
              </a:rPr>
            </a:br>
            <a:r>
              <a:rPr lang="en-US" sz="2400" b="1" u="sng" smtClean="0">
                <a:solidFill>
                  <a:srgbClr val="000099"/>
                </a:solidFill>
              </a:rPr>
              <a:t/>
            </a:r>
            <a:br>
              <a:rPr lang="en-US" sz="2400" b="1" u="sng" smtClean="0">
                <a:solidFill>
                  <a:srgbClr val="000099"/>
                </a:solidFill>
              </a:rPr>
            </a:br>
            <a:r>
              <a:rPr lang="en-US" sz="1600" smtClean="0">
                <a:solidFill>
                  <a:srgbClr val="000099"/>
                </a:solidFill>
              </a:rPr>
              <a:t>Beginning with the late 18</a:t>
            </a:r>
            <a:r>
              <a:rPr lang="en-US" sz="1600" baseline="30000" smtClean="0">
                <a:solidFill>
                  <a:srgbClr val="000099"/>
                </a:solidFill>
              </a:rPr>
              <a:t>th</a:t>
            </a:r>
            <a:r>
              <a:rPr lang="en-US" sz="1600" smtClean="0">
                <a:solidFill>
                  <a:srgbClr val="000099"/>
                </a:solidFill>
              </a:rPr>
              <a:t> to the mid-19</a:t>
            </a:r>
            <a:r>
              <a:rPr lang="en-US" sz="1600" baseline="30000" smtClean="0">
                <a:solidFill>
                  <a:srgbClr val="000099"/>
                </a:solidFill>
              </a:rPr>
              <a:t>th</a:t>
            </a:r>
            <a:r>
              <a:rPr lang="en-US" sz="1600" smtClean="0">
                <a:solidFill>
                  <a:srgbClr val="000099"/>
                </a:solidFill>
              </a:rPr>
              <a:t> century, a new Romantic attitude began to characterize culture and many art works in Western civilization. It started as an artistic and intellectual movement that emphasized a revulsion against established values (social order and religion). Romanticism exalted individualism, subjectivism, irrationalism, imagination, emotions and nature - emotion over reason and senses over intellect. Since they were in revolt against the orders, they favored the revival of potentially unlimited number of styles (anything that aroused them).</a:t>
            </a:r>
            <a:r>
              <a:rPr lang="en-US" sz="2000" smtClean="0">
                <a:solidFill>
                  <a:srgbClr val="000099"/>
                </a:solidFill>
              </a:rPr>
              <a:t/>
            </a:r>
            <a:br>
              <a:rPr lang="en-US" sz="2000" smtClean="0">
                <a:solidFill>
                  <a:srgbClr val="000099"/>
                </a:solidFill>
              </a:rPr>
            </a:br>
            <a:r>
              <a:rPr lang="en-US" sz="1800" smtClean="0">
                <a:solidFill>
                  <a:srgbClr val="000099"/>
                </a:solidFill>
              </a:rPr>
              <a:t/>
            </a:r>
            <a:br>
              <a:rPr lang="en-US" sz="1800" smtClean="0">
                <a:solidFill>
                  <a:srgbClr val="000099"/>
                </a:solidFill>
              </a:rPr>
            </a:br>
            <a:r>
              <a:rPr lang="en-US" sz="1600" smtClean="0">
                <a:solidFill>
                  <a:srgbClr val="000099"/>
                </a:solidFill>
              </a:rPr>
              <a:t>Romantic artists investigated human nature and personality, the folk culture, the national and ethnic origins, the medieval era, the exotic, the remote, the mysterious, the occult, the diseased, and even satanic. The Romantic artist had a role of an ultimate egoistic creator, with the spirit above strict formal rules and traditional procedures.  The Romantic artist had imagination as a gateway to transcendent experience and spiritual truth.</a:t>
            </a:r>
            <a:br>
              <a:rPr lang="en-US" sz="1600" smtClean="0">
                <a:solidFill>
                  <a:srgbClr val="000099"/>
                </a:solidFill>
              </a:rPr>
            </a:br>
            <a:endParaRPr lang="en-US" sz="1600" smtClean="0">
              <a:solidFill>
                <a:srgbClr val="000099"/>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1506" name="Picture 6" descr="raft_of_the_medusa"/>
          <p:cNvPicPr>
            <a:picLocks noChangeAspect="1" noChangeArrowheads="1"/>
          </p:cNvPicPr>
          <p:nvPr/>
        </p:nvPicPr>
        <p:blipFill>
          <a:blip r:embed="rId2" cstate="print"/>
          <a:srcRect/>
          <a:stretch>
            <a:fillRect/>
          </a:stretch>
        </p:blipFill>
        <p:spPr bwMode="auto">
          <a:xfrm>
            <a:off x="1143000" y="838200"/>
            <a:ext cx="6877050" cy="4254500"/>
          </a:xfrm>
          <a:prstGeom prst="rect">
            <a:avLst/>
          </a:prstGeom>
          <a:noFill/>
          <a:ln w="9525">
            <a:noFill/>
            <a:miter lim="800000"/>
            <a:headEnd/>
            <a:tailEnd/>
          </a:ln>
        </p:spPr>
      </p:pic>
      <p:sp>
        <p:nvSpPr>
          <p:cNvPr id="21507" name="Text Box 7"/>
          <p:cNvSpPr txBox="1">
            <a:spLocks noChangeArrowheads="1"/>
          </p:cNvSpPr>
          <p:nvPr/>
        </p:nvSpPr>
        <p:spPr bwMode="auto">
          <a:xfrm>
            <a:off x="381000" y="5181600"/>
            <a:ext cx="8382000" cy="338138"/>
          </a:xfrm>
          <a:prstGeom prst="rect">
            <a:avLst/>
          </a:prstGeom>
          <a:noFill/>
          <a:ln w="9525">
            <a:noFill/>
            <a:miter lim="800000"/>
            <a:headEnd/>
            <a:tailEnd/>
          </a:ln>
        </p:spPr>
        <p:txBody>
          <a:bodyPr>
            <a:spAutoFit/>
          </a:bodyPr>
          <a:lstStyle/>
          <a:p>
            <a:r>
              <a:rPr lang="en-US" sz="1600">
                <a:solidFill>
                  <a:schemeClr val="bg2"/>
                </a:solidFill>
              </a:rPr>
              <a:t>Frederic Church,</a:t>
            </a:r>
            <a:r>
              <a:rPr lang="en-US" sz="1600" i="1">
                <a:solidFill>
                  <a:schemeClr val="bg2"/>
                </a:solidFill>
              </a:rPr>
              <a:t> Twilight in the Wilderness</a:t>
            </a:r>
            <a:r>
              <a:rPr lang="en-US" sz="1600">
                <a:solidFill>
                  <a:schemeClr val="bg2"/>
                </a:solidFill>
              </a:rPr>
              <a:t>, 1860, oil on canvas, 40”x60”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2530" name="Picture 6" descr="raft_of_the_medusa"/>
          <p:cNvPicPr>
            <a:picLocks noChangeAspect="1" noChangeArrowheads="1"/>
          </p:cNvPicPr>
          <p:nvPr/>
        </p:nvPicPr>
        <p:blipFill>
          <a:blip r:embed="rId2" cstate="print"/>
          <a:srcRect/>
          <a:stretch>
            <a:fillRect/>
          </a:stretch>
        </p:blipFill>
        <p:spPr bwMode="auto">
          <a:xfrm>
            <a:off x="685800" y="1219200"/>
            <a:ext cx="7834313" cy="3568700"/>
          </a:xfrm>
          <a:prstGeom prst="rect">
            <a:avLst/>
          </a:prstGeom>
          <a:noFill/>
          <a:ln w="9525">
            <a:noFill/>
            <a:miter lim="800000"/>
            <a:headEnd/>
            <a:tailEnd/>
          </a:ln>
        </p:spPr>
      </p:pic>
      <p:sp>
        <p:nvSpPr>
          <p:cNvPr id="22531" name="Text Box 7"/>
          <p:cNvSpPr txBox="1">
            <a:spLocks noChangeArrowheads="1"/>
          </p:cNvSpPr>
          <p:nvPr/>
        </p:nvSpPr>
        <p:spPr bwMode="auto">
          <a:xfrm>
            <a:off x="381000" y="5181600"/>
            <a:ext cx="8382000" cy="584200"/>
          </a:xfrm>
          <a:prstGeom prst="rect">
            <a:avLst/>
          </a:prstGeom>
          <a:noFill/>
          <a:ln w="9525">
            <a:noFill/>
            <a:miter lim="800000"/>
            <a:headEnd/>
            <a:tailEnd/>
          </a:ln>
        </p:spPr>
        <p:txBody>
          <a:bodyPr>
            <a:spAutoFit/>
          </a:bodyPr>
          <a:lstStyle/>
          <a:p>
            <a:r>
              <a:rPr lang="en-US" sz="1600">
                <a:solidFill>
                  <a:schemeClr val="bg2"/>
                </a:solidFill>
              </a:rPr>
              <a:t>Martin Johnson Heade,</a:t>
            </a:r>
            <a:r>
              <a:rPr lang="en-US" sz="1600" i="1">
                <a:solidFill>
                  <a:schemeClr val="bg2"/>
                </a:solidFill>
              </a:rPr>
              <a:t> Sunlight and Shadow: The Newbury Marshes</a:t>
            </a:r>
            <a:r>
              <a:rPr lang="en-US" sz="1600">
                <a:solidFill>
                  <a:schemeClr val="bg2"/>
                </a:solidFill>
              </a:rPr>
              <a:t>, 1871, oil on canvas, 12”x26”</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09600" y="533400"/>
            <a:ext cx="8077200" cy="5745163"/>
          </a:xfrm>
        </p:spPr>
        <p:txBody>
          <a:bodyPr/>
          <a:lstStyle/>
          <a:p>
            <a:pPr algn="l" eaLnBrk="1" hangingPunct="1"/>
            <a:r>
              <a:rPr lang="en-US" sz="2000" b="1" u="sng" smtClean="0">
                <a:solidFill>
                  <a:schemeClr val="bg2"/>
                </a:solidFill>
              </a:rPr>
              <a:t/>
            </a:r>
            <a:br>
              <a:rPr lang="en-US" sz="2000" b="1" u="sng" smtClean="0">
                <a:solidFill>
                  <a:schemeClr val="bg2"/>
                </a:solidFill>
              </a:rPr>
            </a:br>
            <a:r>
              <a:rPr lang="en-US" sz="4000" smtClean="0">
                <a:solidFill>
                  <a:schemeClr val="bg2"/>
                </a:solidFill>
              </a:rPr>
              <a:t/>
            </a:r>
            <a:br>
              <a:rPr lang="en-US" sz="4000" smtClean="0">
                <a:solidFill>
                  <a:schemeClr val="bg2"/>
                </a:solidFill>
              </a:rPr>
            </a:br>
            <a:endParaRPr lang="en-US" sz="1800" smtClean="0">
              <a:solidFill>
                <a:schemeClr val="bg2"/>
              </a:solidFill>
            </a:endParaRPr>
          </a:p>
        </p:txBody>
      </p:sp>
      <p:sp>
        <p:nvSpPr>
          <p:cNvPr id="4099" name="Text Box 5"/>
          <p:cNvSpPr txBox="1">
            <a:spLocks noChangeArrowheads="1"/>
          </p:cNvSpPr>
          <p:nvPr/>
        </p:nvSpPr>
        <p:spPr bwMode="auto">
          <a:xfrm>
            <a:off x="914400" y="5562600"/>
            <a:ext cx="7086600" cy="336550"/>
          </a:xfrm>
          <a:prstGeom prst="rect">
            <a:avLst/>
          </a:prstGeom>
          <a:noFill/>
          <a:ln w="9525">
            <a:noFill/>
            <a:miter lim="800000"/>
            <a:headEnd/>
            <a:tailEnd/>
          </a:ln>
        </p:spPr>
        <p:txBody>
          <a:bodyPr>
            <a:spAutoFit/>
          </a:bodyPr>
          <a:lstStyle/>
          <a:p>
            <a:r>
              <a:rPr lang="en-US" sz="1600">
                <a:solidFill>
                  <a:schemeClr val="bg2"/>
                </a:solidFill>
              </a:rPr>
              <a:t>Henry Fuseli, </a:t>
            </a:r>
            <a:r>
              <a:rPr lang="en-US" sz="1600" i="1">
                <a:solidFill>
                  <a:schemeClr val="bg2"/>
                </a:solidFill>
              </a:rPr>
              <a:t>Nightmare</a:t>
            </a:r>
            <a:r>
              <a:rPr lang="en-US" sz="1600">
                <a:solidFill>
                  <a:schemeClr val="bg2"/>
                </a:solidFill>
              </a:rPr>
              <a:t>, 1781,oil on canvas, 39”x49”</a:t>
            </a:r>
          </a:p>
        </p:txBody>
      </p:sp>
      <p:pic>
        <p:nvPicPr>
          <p:cNvPr id="4100" name="Picture 4" descr="Fuseli The Nightmare.jpg"/>
          <p:cNvPicPr>
            <a:picLocks noChangeAspect="1"/>
          </p:cNvPicPr>
          <p:nvPr/>
        </p:nvPicPr>
        <p:blipFill>
          <a:blip r:embed="rId2" cstate="print"/>
          <a:srcRect/>
          <a:stretch>
            <a:fillRect/>
          </a:stretch>
        </p:blipFill>
        <p:spPr bwMode="auto">
          <a:xfrm>
            <a:off x="1447800" y="304800"/>
            <a:ext cx="6294438"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09600" y="533400"/>
            <a:ext cx="8077200" cy="5745163"/>
          </a:xfrm>
        </p:spPr>
        <p:txBody>
          <a:bodyPr/>
          <a:lstStyle/>
          <a:p>
            <a:pPr algn="l" eaLnBrk="1" hangingPunct="1"/>
            <a:r>
              <a:rPr lang="en-US" sz="2000" b="1" u="sng" smtClean="0">
                <a:solidFill>
                  <a:schemeClr val="bg2"/>
                </a:solidFill>
              </a:rPr>
              <a:t/>
            </a:r>
            <a:br>
              <a:rPr lang="en-US" sz="2000" b="1" u="sng" smtClean="0">
                <a:solidFill>
                  <a:schemeClr val="bg2"/>
                </a:solidFill>
              </a:rPr>
            </a:br>
            <a:r>
              <a:rPr lang="en-US" sz="4000" smtClean="0">
                <a:solidFill>
                  <a:schemeClr val="bg2"/>
                </a:solidFill>
              </a:rPr>
              <a:t/>
            </a:r>
            <a:br>
              <a:rPr lang="en-US" sz="4000" smtClean="0">
                <a:solidFill>
                  <a:schemeClr val="bg2"/>
                </a:solidFill>
              </a:rPr>
            </a:br>
            <a:endParaRPr lang="en-US" sz="1800" smtClean="0">
              <a:solidFill>
                <a:schemeClr val="bg2"/>
              </a:solidFill>
            </a:endParaRPr>
          </a:p>
        </p:txBody>
      </p:sp>
      <p:sp>
        <p:nvSpPr>
          <p:cNvPr id="5123" name="Text Box 5"/>
          <p:cNvSpPr txBox="1">
            <a:spLocks noChangeArrowheads="1"/>
          </p:cNvSpPr>
          <p:nvPr/>
        </p:nvSpPr>
        <p:spPr bwMode="auto">
          <a:xfrm>
            <a:off x="914400" y="5867400"/>
            <a:ext cx="7086600" cy="336550"/>
          </a:xfrm>
          <a:prstGeom prst="rect">
            <a:avLst/>
          </a:prstGeom>
          <a:noFill/>
          <a:ln w="9525">
            <a:noFill/>
            <a:miter lim="800000"/>
            <a:headEnd/>
            <a:tailEnd/>
          </a:ln>
        </p:spPr>
        <p:txBody>
          <a:bodyPr>
            <a:spAutoFit/>
          </a:bodyPr>
          <a:lstStyle/>
          <a:p>
            <a:r>
              <a:rPr lang="en-US" sz="1600">
                <a:solidFill>
                  <a:schemeClr val="bg2"/>
                </a:solidFill>
              </a:rPr>
              <a:t>Jacques-Louis David, </a:t>
            </a:r>
            <a:r>
              <a:rPr lang="en-US" sz="1600" i="1">
                <a:solidFill>
                  <a:schemeClr val="bg2"/>
                </a:solidFill>
              </a:rPr>
              <a:t>Oath of the Horatii</a:t>
            </a:r>
            <a:r>
              <a:rPr lang="en-US" sz="1600">
                <a:solidFill>
                  <a:schemeClr val="bg2"/>
                </a:solidFill>
              </a:rPr>
              <a:t>, 1785 ,oil on canvas, 10’8”x14’0”</a:t>
            </a:r>
          </a:p>
        </p:txBody>
      </p:sp>
      <p:pic>
        <p:nvPicPr>
          <p:cNvPr id="5124" name="Picture 5" descr="David Oath of Horati.jpg"/>
          <p:cNvPicPr>
            <a:picLocks noChangeAspect="1"/>
          </p:cNvPicPr>
          <p:nvPr/>
        </p:nvPicPr>
        <p:blipFill>
          <a:blip r:embed="rId2" cstate="print"/>
          <a:srcRect/>
          <a:stretch>
            <a:fillRect/>
          </a:stretch>
        </p:blipFill>
        <p:spPr bwMode="auto">
          <a:xfrm>
            <a:off x="1143000" y="304800"/>
            <a:ext cx="6742113" cy="5337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533400"/>
            <a:ext cx="8077200" cy="5745163"/>
          </a:xfrm>
        </p:spPr>
        <p:txBody>
          <a:bodyPr/>
          <a:lstStyle/>
          <a:p>
            <a:pPr algn="l" eaLnBrk="1" hangingPunct="1"/>
            <a:r>
              <a:rPr lang="en-US" sz="2000" b="1" u="sng" smtClean="0">
                <a:solidFill>
                  <a:schemeClr val="bg2"/>
                </a:solidFill>
              </a:rPr>
              <a:t/>
            </a:r>
            <a:br>
              <a:rPr lang="en-US" sz="2000" b="1" u="sng" smtClean="0">
                <a:solidFill>
                  <a:schemeClr val="bg2"/>
                </a:solidFill>
              </a:rPr>
            </a:br>
            <a:r>
              <a:rPr lang="en-US" sz="4000" smtClean="0">
                <a:solidFill>
                  <a:schemeClr val="bg2"/>
                </a:solidFill>
              </a:rPr>
              <a:t/>
            </a:r>
            <a:br>
              <a:rPr lang="en-US" sz="4000" smtClean="0">
                <a:solidFill>
                  <a:schemeClr val="bg2"/>
                </a:solidFill>
              </a:rPr>
            </a:br>
            <a:endParaRPr lang="en-US" sz="1800" smtClean="0">
              <a:solidFill>
                <a:schemeClr val="bg2"/>
              </a:solidFill>
            </a:endParaRPr>
          </a:p>
        </p:txBody>
      </p:sp>
      <p:sp>
        <p:nvSpPr>
          <p:cNvPr id="6147" name="Text Box 5"/>
          <p:cNvSpPr txBox="1">
            <a:spLocks noChangeArrowheads="1"/>
          </p:cNvSpPr>
          <p:nvPr/>
        </p:nvSpPr>
        <p:spPr bwMode="auto">
          <a:xfrm>
            <a:off x="914400" y="5867400"/>
            <a:ext cx="7086600" cy="336550"/>
          </a:xfrm>
          <a:prstGeom prst="rect">
            <a:avLst/>
          </a:prstGeom>
          <a:noFill/>
          <a:ln w="9525">
            <a:noFill/>
            <a:miter lim="800000"/>
            <a:headEnd/>
            <a:tailEnd/>
          </a:ln>
        </p:spPr>
        <p:txBody>
          <a:bodyPr>
            <a:spAutoFit/>
          </a:bodyPr>
          <a:lstStyle/>
          <a:p>
            <a:r>
              <a:rPr lang="en-US" sz="1600">
                <a:solidFill>
                  <a:schemeClr val="bg2"/>
                </a:solidFill>
              </a:rPr>
              <a:t>Jacques-Louis David, </a:t>
            </a:r>
            <a:r>
              <a:rPr lang="en-US" sz="1600" i="1">
                <a:solidFill>
                  <a:schemeClr val="bg2"/>
                </a:solidFill>
              </a:rPr>
              <a:t>Death of Marat</a:t>
            </a:r>
            <a:r>
              <a:rPr lang="en-US" sz="1600">
                <a:solidFill>
                  <a:schemeClr val="bg2"/>
                </a:solidFill>
              </a:rPr>
              <a:t>, 1793 ,oil on canvas, 5’5”x4’2”</a:t>
            </a:r>
          </a:p>
        </p:txBody>
      </p:sp>
      <p:pic>
        <p:nvPicPr>
          <p:cNvPr id="6148" name="Picture 5" descr="David Oath of Horati.jpg"/>
          <p:cNvPicPr>
            <a:picLocks noChangeAspect="1"/>
          </p:cNvPicPr>
          <p:nvPr/>
        </p:nvPicPr>
        <p:blipFill>
          <a:blip r:embed="rId2" cstate="print"/>
          <a:srcRect/>
          <a:stretch>
            <a:fillRect/>
          </a:stretch>
        </p:blipFill>
        <p:spPr bwMode="auto">
          <a:xfrm>
            <a:off x="2438400" y="304800"/>
            <a:ext cx="4151313" cy="5337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533400"/>
            <a:ext cx="8077200" cy="5745163"/>
          </a:xfrm>
        </p:spPr>
        <p:txBody>
          <a:bodyPr/>
          <a:lstStyle/>
          <a:p>
            <a:pPr algn="l" eaLnBrk="1" hangingPunct="1"/>
            <a:r>
              <a:rPr lang="en-US" sz="2000" b="1" u="sng" smtClean="0">
                <a:solidFill>
                  <a:schemeClr val="bg2"/>
                </a:solidFill>
              </a:rPr>
              <a:t/>
            </a:r>
            <a:br>
              <a:rPr lang="en-US" sz="2000" b="1" u="sng" smtClean="0">
                <a:solidFill>
                  <a:schemeClr val="bg2"/>
                </a:solidFill>
              </a:rPr>
            </a:br>
            <a:r>
              <a:rPr lang="en-US" sz="4000" smtClean="0">
                <a:solidFill>
                  <a:schemeClr val="bg2"/>
                </a:solidFill>
              </a:rPr>
              <a:t/>
            </a:r>
            <a:br>
              <a:rPr lang="en-US" sz="4000" smtClean="0">
                <a:solidFill>
                  <a:schemeClr val="bg2"/>
                </a:solidFill>
              </a:rPr>
            </a:br>
            <a:endParaRPr lang="en-US" sz="1800" smtClean="0">
              <a:solidFill>
                <a:schemeClr val="bg2"/>
              </a:solidFill>
            </a:endParaRPr>
          </a:p>
        </p:txBody>
      </p:sp>
      <p:sp>
        <p:nvSpPr>
          <p:cNvPr id="7171" name="Text Box 5"/>
          <p:cNvSpPr txBox="1">
            <a:spLocks noChangeArrowheads="1"/>
          </p:cNvSpPr>
          <p:nvPr/>
        </p:nvSpPr>
        <p:spPr bwMode="auto">
          <a:xfrm>
            <a:off x="914400" y="5867400"/>
            <a:ext cx="7086600" cy="336550"/>
          </a:xfrm>
          <a:prstGeom prst="rect">
            <a:avLst/>
          </a:prstGeom>
          <a:noFill/>
          <a:ln w="9525">
            <a:noFill/>
            <a:miter lim="800000"/>
            <a:headEnd/>
            <a:tailEnd/>
          </a:ln>
        </p:spPr>
        <p:txBody>
          <a:bodyPr>
            <a:spAutoFit/>
          </a:bodyPr>
          <a:lstStyle/>
          <a:p>
            <a:r>
              <a:rPr lang="en-US" sz="1600">
                <a:solidFill>
                  <a:schemeClr val="bg2"/>
                </a:solidFill>
              </a:rPr>
              <a:t>Jacques-Louis David, 1800 ,oil on canvas, 8’6”x7’3”</a:t>
            </a:r>
          </a:p>
        </p:txBody>
      </p:sp>
      <p:pic>
        <p:nvPicPr>
          <p:cNvPr id="7172" name="Picture 5" descr="David Oath of Horati.jpg"/>
          <p:cNvPicPr>
            <a:picLocks noChangeAspect="1"/>
          </p:cNvPicPr>
          <p:nvPr/>
        </p:nvPicPr>
        <p:blipFill>
          <a:blip r:embed="rId2" cstate="print"/>
          <a:srcRect/>
          <a:stretch>
            <a:fillRect/>
          </a:stretch>
        </p:blipFill>
        <p:spPr bwMode="auto">
          <a:xfrm>
            <a:off x="2133600" y="457200"/>
            <a:ext cx="4543425" cy="5324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533400"/>
            <a:ext cx="8077200" cy="5745163"/>
          </a:xfrm>
        </p:spPr>
        <p:txBody>
          <a:bodyPr/>
          <a:lstStyle/>
          <a:p>
            <a:pPr algn="l" eaLnBrk="1" hangingPunct="1"/>
            <a:r>
              <a:rPr lang="en-US" sz="2000" b="1" u="sng" smtClean="0">
                <a:solidFill>
                  <a:schemeClr val="bg2"/>
                </a:solidFill>
              </a:rPr>
              <a:t/>
            </a:r>
            <a:br>
              <a:rPr lang="en-US" sz="2000" b="1" u="sng" smtClean="0">
                <a:solidFill>
                  <a:schemeClr val="bg2"/>
                </a:solidFill>
              </a:rPr>
            </a:br>
            <a:r>
              <a:rPr lang="en-US" sz="4000" smtClean="0">
                <a:solidFill>
                  <a:schemeClr val="bg2"/>
                </a:solidFill>
              </a:rPr>
              <a:t/>
            </a:r>
            <a:br>
              <a:rPr lang="en-US" sz="4000" smtClean="0">
                <a:solidFill>
                  <a:schemeClr val="bg2"/>
                </a:solidFill>
              </a:rPr>
            </a:br>
            <a:endParaRPr lang="en-US" sz="1800" smtClean="0">
              <a:solidFill>
                <a:schemeClr val="bg2"/>
              </a:solidFill>
            </a:endParaRPr>
          </a:p>
        </p:txBody>
      </p:sp>
      <p:pic>
        <p:nvPicPr>
          <p:cNvPr id="8195" name="Picture 4" descr="DelacroixLiberty"/>
          <p:cNvPicPr>
            <a:picLocks noChangeAspect="1" noChangeArrowheads="1"/>
          </p:cNvPicPr>
          <p:nvPr/>
        </p:nvPicPr>
        <p:blipFill>
          <a:blip r:embed="rId2" cstate="print"/>
          <a:srcRect/>
          <a:stretch>
            <a:fillRect/>
          </a:stretch>
        </p:blipFill>
        <p:spPr bwMode="auto">
          <a:xfrm>
            <a:off x="1447800" y="609600"/>
            <a:ext cx="6124575" cy="4792663"/>
          </a:xfrm>
          <a:prstGeom prst="rect">
            <a:avLst/>
          </a:prstGeom>
          <a:noFill/>
          <a:ln w="9525">
            <a:noFill/>
            <a:miter lim="800000"/>
            <a:headEnd/>
            <a:tailEnd/>
          </a:ln>
        </p:spPr>
      </p:pic>
      <p:sp>
        <p:nvSpPr>
          <p:cNvPr id="8196" name="Text Box 5"/>
          <p:cNvSpPr txBox="1">
            <a:spLocks noChangeArrowheads="1"/>
          </p:cNvSpPr>
          <p:nvPr/>
        </p:nvSpPr>
        <p:spPr bwMode="auto">
          <a:xfrm>
            <a:off x="914400" y="5562600"/>
            <a:ext cx="7086600" cy="336550"/>
          </a:xfrm>
          <a:prstGeom prst="rect">
            <a:avLst/>
          </a:prstGeom>
          <a:noFill/>
          <a:ln w="9525">
            <a:noFill/>
            <a:miter lim="800000"/>
            <a:headEnd/>
            <a:tailEnd/>
          </a:ln>
        </p:spPr>
        <p:txBody>
          <a:bodyPr>
            <a:spAutoFit/>
          </a:bodyPr>
          <a:lstStyle/>
          <a:p>
            <a:r>
              <a:rPr lang="en-US" sz="1600">
                <a:solidFill>
                  <a:schemeClr val="bg2"/>
                </a:solidFill>
              </a:rPr>
              <a:t>Eugene Delacroix, </a:t>
            </a:r>
            <a:r>
              <a:rPr lang="en-US" sz="1600" i="1">
                <a:solidFill>
                  <a:schemeClr val="bg2"/>
                </a:solidFill>
              </a:rPr>
              <a:t>Liberty leading the People</a:t>
            </a:r>
            <a:r>
              <a:rPr lang="en-US" sz="1600">
                <a:solidFill>
                  <a:schemeClr val="bg2"/>
                </a:solidFill>
              </a:rPr>
              <a:t>, oil on canvas, 8’6”x10’10”</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09600" y="533400"/>
            <a:ext cx="8077200" cy="5745163"/>
          </a:xfrm>
        </p:spPr>
        <p:txBody>
          <a:bodyPr/>
          <a:lstStyle/>
          <a:p>
            <a:pPr algn="l" eaLnBrk="1" hangingPunct="1"/>
            <a:r>
              <a:rPr lang="en-US" sz="2000" b="1" u="sng" smtClean="0">
                <a:solidFill>
                  <a:schemeClr val="bg2"/>
                </a:solidFill>
              </a:rPr>
              <a:t/>
            </a:r>
            <a:br>
              <a:rPr lang="en-US" sz="2000" b="1" u="sng" smtClean="0">
                <a:solidFill>
                  <a:schemeClr val="bg2"/>
                </a:solidFill>
              </a:rPr>
            </a:br>
            <a:r>
              <a:rPr lang="en-US" sz="4000" smtClean="0">
                <a:solidFill>
                  <a:schemeClr val="bg2"/>
                </a:solidFill>
              </a:rPr>
              <a:t/>
            </a:r>
            <a:br>
              <a:rPr lang="en-US" sz="4000" smtClean="0">
                <a:solidFill>
                  <a:schemeClr val="bg2"/>
                </a:solidFill>
              </a:rPr>
            </a:br>
            <a:endParaRPr lang="en-US" sz="1800" smtClean="0">
              <a:solidFill>
                <a:schemeClr val="bg2"/>
              </a:solidFill>
            </a:endParaRPr>
          </a:p>
        </p:txBody>
      </p:sp>
      <p:pic>
        <p:nvPicPr>
          <p:cNvPr id="9219" name="Picture 4" descr="DelacroixLiberty"/>
          <p:cNvPicPr>
            <a:picLocks noChangeAspect="1" noChangeArrowheads="1"/>
          </p:cNvPicPr>
          <p:nvPr/>
        </p:nvPicPr>
        <p:blipFill>
          <a:blip r:embed="rId2" cstate="print"/>
          <a:srcRect/>
          <a:stretch>
            <a:fillRect/>
          </a:stretch>
        </p:blipFill>
        <p:spPr bwMode="auto">
          <a:xfrm>
            <a:off x="1447800" y="631825"/>
            <a:ext cx="6124575" cy="4748213"/>
          </a:xfrm>
          <a:prstGeom prst="rect">
            <a:avLst/>
          </a:prstGeom>
          <a:noFill/>
          <a:ln w="9525">
            <a:noFill/>
            <a:miter lim="800000"/>
            <a:headEnd/>
            <a:tailEnd/>
          </a:ln>
        </p:spPr>
      </p:pic>
      <p:sp>
        <p:nvSpPr>
          <p:cNvPr id="9220" name="Text Box 5"/>
          <p:cNvSpPr txBox="1">
            <a:spLocks noChangeArrowheads="1"/>
          </p:cNvSpPr>
          <p:nvPr/>
        </p:nvSpPr>
        <p:spPr bwMode="auto">
          <a:xfrm>
            <a:off x="914400" y="5562600"/>
            <a:ext cx="7086600" cy="336550"/>
          </a:xfrm>
          <a:prstGeom prst="rect">
            <a:avLst/>
          </a:prstGeom>
          <a:noFill/>
          <a:ln w="9525">
            <a:noFill/>
            <a:miter lim="800000"/>
            <a:headEnd/>
            <a:tailEnd/>
          </a:ln>
        </p:spPr>
        <p:txBody>
          <a:bodyPr>
            <a:spAutoFit/>
          </a:bodyPr>
          <a:lstStyle/>
          <a:p>
            <a:r>
              <a:rPr lang="en-US" sz="1600">
                <a:solidFill>
                  <a:schemeClr val="bg2"/>
                </a:solidFill>
              </a:rPr>
              <a:t>Francisco Goya, </a:t>
            </a:r>
            <a:r>
              <a:rPr lang="en-US" sz="1600" i="1">
                <a:solidFill>
                  <a:schemeClr val="bg2"/>
                </a:solidFill>
              </a:rPr>
              <a:t>Third of May, 1814</a:t>
            </a:r>
            <a:r>
              <a:rPr lang="en-US" sz="1600">
                <a:solidFill>
                  <a:schemeClr val="bg2"/>
                </a:solidFill>
              </a:rPr>
              <a:t>, oil on canvas, 8’ 9”x13’4”</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09600" y="5638800"/>
            <a:ext cx="8077200" cy="304800"/>
          </a:xfrm>
        </p:spPr>
        <p:txBody>
          <a:bodyPr/>
          <a:lstStyle/>
          <a:p>
            <a:pPr algn="l" eaLnBrk="1" hangingPunct="1"/>
            <a:endParaRPr lang="en-US" sz="2400" smtClean="0">
              <a:solidFill>
                <a:schemeClr val="bg2"/>
              </a:solidFill>
            </a:endParaRPr>
          </a:p>
        </p:txBody>
      </p:sp>
      <p:pic>
        <p:nvPicPr>
          <p:cNvPr id="10243" name="Picture 6" descr="raft_of_the_medusa"/>
          <p:cNvPicPr>
            <a:picLocks noChangeAspect="1" noChangeArrowheads="1"/>
          </p:cNvPicPr>
          <p:nvPr/>
        </p:nvPicPr>
        <p:blipFill>
          <a:blip r:embed="rId2" cstate="print"/>
          <a:srcRect/>
          <a:stretch>
            <a:fillRect/>
          </a:stretch>
        </p:blipFill>
        <p:spPr bwMode="auto">
          <a:xfrm>
            <a:off x="457200" y="381000"/>
            <a:ext cx="8277225" cy="5581650"/>
          </a:xfrm>
          <a:prstGeom prst="rect">
            <a:avLst/>
          </a:prstGeom>
          <a:noFill/>
          <a:ln w="9525">
            <a:noFill/>
            <a:miter lim="800000"/>
            <a:headEnd/>
            <a:tailEnd/>
          </a:ln>
        </p:spPr>
      </p:pic>
      <p:sp>
        <p:nvSpPr>
          <p:cNvPr id="10244" name="Text Box 7"/>
          <p:cNvSpPr txBox="1">
            <a:spLocks noChangeArrowheads="1"/>
          </p:cNvSpPr>
          <p:nvPr/>
        </p:nvSpPr>
        <p:spPr bwMode="auto">
          <a:xfrm>
            <a:off x="457200" y="6056313"/>
            <a:ext cx="8382000" cy="336550"/>
          </a:xfrm>
          <a:prstGeom prst="rect">
            <a:avLst/>
          </a:prstGeom>
          <a:noFill/>
          <a:ln w="9525">
            <a:noFill/>
            <a:miter lim="800000"/>
            <a:headEnd/>
            <a:tailEnd/>
          </a:ln>
        </p:spPr>
        <p:txBody>
          <a:bodyPr>
            <a:spAutoFit/>
          </a:bodyPr>
          <a:lstStyle/>
          <a:p>
            <a:r>
              <a:rPr lang="en-US" sz="1600">
                <a:solidFill>
                  <a:schemeClr val="bg2"/>
                </a:solidFill>
              </a:rPr>
              <a:t>Theodore Geracult, </a:t>
            </a:r>
            <a:r>
              <a:rPr lang="en-US" sz="1600" i="1">
                <a:solidFill>
                  <a:schemeClr val="bg2"/>
                </a:solidFill>
              </a:rPr>
              <a:t>The Raft of the Medusa</a:t>
            </a:r>
            <a:r>
              <a:rPr lang="en-US" sz="1600">
                <a:solidFill>
                  <a:schemeClr val="bg2"/>
                </a:solidFill>
              </a:rPr>
              <a:t>, 1819, oil on canvas, 16’x23’</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1974</TotalTime>
  <Words>397</Words>
  <Application>Microsoft Office PowerPoint</Application>
  <PresentationFormat>On-screen Show (4:3)</PresentationFormat>
  <Paragraphs>29</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Lucida Handwriting</vt:lpstr>
      <vt:lpstr>Default Design</vt:lpstr>
      <vt:lpstr>Romantic Art</vt:lpstr>
      <vt:lpstr>Romanticism:  Beginning with the late 18th to the mid-19th century, a new Romantic attitude began to characterize culture and many art works in Western civilization. It started as an artistic and intellectual movement that emphasized a revulsion against established values (social order and religion). Romanticism exalted individualism, subjectivism, irrationalism, imagination, emotions and nature - emotion over reason and senses over intellect. Since they were in revolt against the orders, they favored the revival of potentially unlimited number of styles (anything that aroused them).  Romantic artists investigated human nature and personality, the folk culture, the national and ethnic origins, the medieval era, the exotic, the remote, the mysterious, the occult, the diseased, and even satanic. The Romantic artist had a role of an ultimate egoistic creator, with the spirit above strict formal rules and traditional procedures.  The Romantic artist had imagination as a gateway to transcendent experience and spiritual truth. </vt:lpstr>
      <vt:lpstr>  </vt:lpstr>
      <vt:lpstr>  </vt:lpstr>
      <vt:lpstr>  </vt:lpstr>
      <vt:lpstr>  </vt:lpstr>
      <vt:lpstr>  </vt:lpstr>
      <vt:lpstr>  </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vector>
  </TitlesOfParts>
  <Company> YCDS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Greek Art and Architecture</dc:title>
  <dc:creator>Stephen March</dc:creator>
  <cp:lastModifiedBy>user</cp:lastModifiedBy>
  <cp:revision>106</cp:revision>
  <dcterms:created xsi:type="dcterms:W3CDTF">2005-12-08T17:56:55Z</dcterms:created>
  <dcterms:modified xsi:type="dcterms:W3CDTF">2009-12-03T19:16:19Z</dcterms:modified>
</cp:coreProperties>
</file>